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4" r:id="rId4"/>
    <p:sldId id="266" r:id="rId5"/>
    <p:sldId id="258" r:id="rId6"/>
    <p:sldId id="263" r:id="rId7"/>
    <p:sldId id="262" r:id="rId8"/>
    <p:sldId id="265" r:id="rId9"/>
    <p:sldId id="259" r:id="rId10"/>
    <p:sldId id="260" r:id="rId11"/>
    <p:sldId id="261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20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4AB237-5E6E-467C-B901-B24D88373C76}" type="datetimeFigureOut">
              <a:rPr lang="en-US" smtClean="0"/>
              <a:pPr/>
              <a:t>11/23/2011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3CBB68-E9C8-4CC5-9F51-3D72EE7A131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CBB68-E9C8-4CC5-9F51-3D72EE7A1312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CBB68-E9C8-4CC5-9F51-3D72EE7A1312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CBB68-E9C8-4CC5-9F51-3D72EE7A1312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CBB68-E9C8-4CC5-9F51-3D72EE7A1312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CBB68-E9C8-4CC5-9F51-3D72EE7A1312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CBB68-E9C8-4CC5-9F51-3D72EE7A1312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CBB68-E9C8-4CC5-9F51-3D72EE7A1312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CBB68-E9C8-4CC5-9F51-3D72EE7A1312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CBB68-E9C8-4CC5-9F51-3D72EE7A1312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CBB68-E9C8-4CC5-9F51-3D72EE7A1312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CBB68-E9C8-4CC5-9F51-3D72EE7A1312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CBB68-E9C8-4CC5-9F51-3D72EE7A1312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CBB68-E9C8-4CC5-9F51-3D72EE7A1312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28190C4-7B04-4DC8-9FFD-80D6ED3471D9}" type="datetimeFigureOut">
              <a:rPr lang="en-US" smtClean="0"/>
              <a:pPr/>
              <a:t>11/23/2011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06982D6-81DD-4816-BAF6-8BBB0FEA7D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8190C4-7B04-4DC8-9FFD-80D6ED3471D9}" type="datetimeFigureOut">
              <a:rPr lang="en-US" smtClean="0"/>
              <a:pPr/>
              <a:t>11/23/2011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6982D6-81DD-4816-BAF6-8BBB0FEA7D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8190C4-7B04-4DC8-9FFD-80D6ED3471D9}" type="datetimeFigureOut">
              <a:rPr lang="en-US" smtClean="0"/>
              <a:pPr/>
              <a:t>11/23/2011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6982D6-81DD-4816-BAF6-8BBB0FEA7D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8190C4-7B04-4DC8-9FFD-80D6ED3471D9}" type="datetimeFigureOut">
              <a:rPr lang="en-US" smtClean="0"/>
              <a:pPr/>
              <a:t>11/23/2011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6982D6-81DD-4816-BAF6-8BBB0FEA7D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8190C4-7B04-4DC8-9FFD-80D6ED3471D9}" type="datetimeFigureOut">
              <a:rPr lang="en-US" smtClean="0"/>
              <a:pPr/>
              <a:t>11/23/2011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6982D6-81DD-4816-BAF6-8BBB0FEA7D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8190C4-7B04-4DC8-9FFD-80D6ED3471D9}" type="datetimeFigureOut">
              <a:rPr lang="en-US" smtClean="0"/>
              <a:pPr/>
              <a:t>11/23/2011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6982D6-81DD-4816-BAF6-8BBB0FEA7D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8190C4-7B04-4DC8-9FFD-80D6ED3471D9}" type="datetimeFigureOut">
              <a:rPr lang="en-US" smtClean="0"/>
              <a:pPr/>
              <a:t>11/23/2011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6982D6-81DD-4816-BAF6-8BBB0FEA7D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8190C4-7B04-4DC8-9FFD-80D6ED3471D9}" type="datetimeFigureOut">
              <a:rPr lang="en-US" smtClean="0"/>
              <a:pPr/>
              <a:t>11/23/2011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6982D6-81DD-4816-BAF6-8BBB0FEA7D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8190C4-7B04-4DC8-9FFD-80D6ED3471D9}" type="datetimeFigureOut">
              <a:rPr lang="en-US" smtClean="0"/>
              <a:pPr/>
              <a:t>11/23/2011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6982D6-81DD-4816-BAF6-8BBB0FEA7D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28190C4-7B04-4DC8-9FFD-80D6ED3471D9}" type="datetimeFigureOut">
              <a:rPr lang="en-US" smtClean="0"/>
              <a:pPr/>
              <a:t>11/23/2011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6982D6-81DD-4816-BAF6-8BBB0FEA7D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28190C4-7B04-4DC8-9FFD-80D6ED3471D9}" type="datetimeFigureOut">
              <a:rPr lang="en-US" smtClean="0"/>
              <a:pPr/>
              <a:t>11/23/2011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06982D6-81DD-4816-BAF6-8BBB0FEA7D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28190C4-7B04-4DC8-9FFD-80D6ED3471D9}" type="datetimeFigureOut">
              <a:rPr lang="en-US" smtClean="0"/>
              <a:pPr/>
              <a:t>11/23/2011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06982D6-81DD-4816-BAF6-8BBB0FEA7D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886200"/>
            <a:ext cx="7772400" cy="1199704"/>
          </a:xfrm>
        </p:spPr>
        <p:txBody>
          <a:bodyPr/>
          <a:lstStyle/>
          <a:p>
            <a:r>
              <a:rPr lang="en-US" dirty="0" smtClean="0"/>
              <a:t>Barbara Owens</a:t>
            </a:r>
          </a:p>
          <a:p>
            <a:r>
              <a:rPr lang="en-US" dirty="0" smtClean="0"/>
              <a:t>Puget Soundkeeper Alliance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228600"/>
            <a:ext cx="3162300" cy="328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4" descr="EStar Colo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990600" y="457200"/>
            <a:ext cx="2763838" cy="2787650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Barbara Owens, Puget Soundkeeper Alliance</a:t>
            </a:r>
          </a:p>
          <a:p>
            <a:pPr lvl="0"/>
            <a:r>
              <a:rPr lang="en-US" dirty="0" smtClean="0"/>
              <a:t>Eric Olsson, Washington Sea Grant</a:t>
            </a:r>
          </a:p>
          <a:p>
            <a:pPr lvl="0"/>
            <a:r>
              <a:rPr lang="en-US" dirty="0" smtClean="0"/>
              <a:t>EnviroStars Coordinators:  </a:t>
            </a:r>
          </a:p>
          <a:p>
            <a:pPr lvl="1"/>
            <a:r>
              <a:rPr lang="en-US" dirty="0" smtClean="0"/>
              <a:t>Jefferson County – Pinky Feria Mingo</a:t>
            </a:r>
          </a:p>
          <a:p>
            <a:pPr lvl="1"/>
            <a:r>
              <a:rPr lang="en-US" dirty="0" smtClean="0"/>
              <a:t>King County- Donna Galstad</a:t>
            </a:r>
          </a:p>
          <a:p>
            <a:pPr lvl="1"/>
            <a:r>
              <a:rPr lang="en-US" dirty="0" smtClean="0"/>
              <a:t>Kitsap County – Niels Nicolaisen</a:t>
            </a:r>
          </a:p>
          <a:p>
            <a:pPr lvl="1"/>
            <a:r>
              <a:rPr lang="en-US" dirty="0" smtClean="0"/>
              <a:t>Pierce County – Troy Rowan</a:t>
            </a:r>
          </a:p>
          <a:p>
            <a:pPr lvl="1"/>
            <a:r>
              <a:rPr lang="en-US" dirty="0" smtClean="0"/>
              <a:t>Skagit County- Polly Dubbel</a:t>
            </a:r>
          </a:p>
          <a:p>
            <a:pPr lvl="1"/>
            <a:r>
              <a:rPr lang="en-US" dirty="0" smtClean="0"/>
              <a:t>Spokane County- Tonilee Hanson</a:t>
            </a:r>
          </a:p>
          <a:p>
            <a:pPr lvl="1"/>
            <a:r>
              <a:rPr lang="en-US" dirty="0" smtClean="0"/>
              <a:t>Whatcom County – Ed Halasz</a:t>
            </a:r>
            <a:endParaRPr lang="en-US" sz="14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Clean Marina field representatives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Dockwalker trained volunteers</a:t>
            </a:r>
          </a:p>
          <a:p>
            <a:r>
              <a:rPr lang="en-US" dirty="0" smtClean="0"/>
              <a:t>Clean Boating kits for your tenants</a:t>
            </a:r>
          </a:p>
          <a:p>
            <a:pPr lvl="0"/>
            <a:r>
              <a:rPr lang="en-US" dirty="0" smtClean="0"/>
              <a:t>Technical assistance </a:t>
            </a:r>
            <a:r>
              <a:rPr lang="en-US" sz="2000" dirty="0" smtClean="0"/>
              <a:t>(e.g., Getting started with MSDS, At Risk Vessel Procedures, Clean Marina BMPs)</a:t>
            </a:r>
          </a:p>
          <a:p>
            <a:pPr lvl="0"/>
            <a:r>
              <a:rPr lang="en-US" dirty="0" smtClean="0"/>
              <a:t>Signage </a:t>
            </a:r>
            <a:r>
              <a:rPr lang="en-US" sz="2000" dirty="0" smtClean="0"/>
              <a:t>(BMP’s, Clean Marina, No Hull Cleaning)</a:t>
            </a:r>
          </a:p>
          <a:p>
            <a:pPr lvl="0"/>
            <a:r>
              <a:rPr lang="en-US" dirty="0" smtClean="0"/>
              <a:t>King and Kitsap County EnviroStars vouchers    </a:t>
            </a:r>
            <a:r>
              <a:rPr lang="en-US" sz="2100" dirty="0" smtClean="0"/>
              <a:t>(for training, secondary containment, waste analysis, etc. $500 King, $350 Kitsap)</a:t>
            </a:r>
          </a:p>
          <a:p>
            <a:pPr lvl="0"/>
            <a:r>
              <a:rPr lang="en-US" dirty="0" smtClean="0"/>
              <a:t>Sample forms </a:t>
            </a:r>
            <a:r>
              <a:rPr lang="en-US" sz="2100" dirty="0" smtClean="0"/>
              <a:t>(</a:t>
            </a:r>
            <a:r>
              <a:rPr lang="en-US" sz="2000" dirty="0" smtClean="0"/>
              <a:t>e.g., spill response plan, self-log for transfer of hazardous waste)</a:t>
            </a:r>
          </a:p>
          <a:p>
            <a:pPr lvl="0"/>
            <a:r>
              <a:rPr lang="en-US" sz="3200" dirty="0" smtClean="0"/>
              <a:t>http://cleanmarinawashington.org/</a:t>
            </a:r>
          </a:p>
          <a:p>
            <a:pPr lvl="0"/>
            <a:r>
              <a:rPr lang="en-US" sz="3200" dirty="0" smtClean="0"/>
              <a:t>http://www.envirostars.org/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Available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Congratulations!  60 Certified Clean Marinas: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676400" y="1371600"/>
          <a:ext cx="6324600" cy="4787925"/>
        </p:xfrm>
        <a:graphic>
          <a:graphicData uri="http://schemas.openxmlformats.org/drawingml/2006/table">
            <a:tbl>
              <a:tblPr/>
              <a:tblGrid>
                <a:gridCol w="2869469"/>
                <a:gridCol w="3455131"/>
              </a:tblGrid>
              <a:tr h="2708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12th Street Yacht Basin (Port of Everett)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Point Defiance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Bell Harbor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Point Hudson (Port of PT)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Blaine Harbor Marina (Port of Bellingham)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Port Hadlock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Boat Street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Port Ludlow 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Breakwater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Port of Bellingham Cruise Terminal moorage facility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Bremerton Marina 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Port of Brownsville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Bremerton Yacht Club 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Port of Camas Washougal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Cap Sante Boat Haven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Port of Edmonds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Carillon Point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Port of Everett 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Chinook Landing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Port of Friday Harbor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Crescent Harbor Marina (NASWI)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Port Of Grays Harbor (Westport)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Deer Harbor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Port of Ilwaco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Delin Docks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Arial"/>
                          <a:ea typeface="Times New Roman"/>
                          <a:cs typeface="Times New Roman"/>
                        </a:rPr>
                        <a:t>Port of Shelton Oakland Bay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Des Moines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Arial"/>
                          <a:ea typeface="Times New Roman"/>
                          <a:cs typeface="Times New Roman"/>
                        </a:rPr>
                        <a:t>Port of South Whidbey at Langley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Dock Street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Port Orchard Marina 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Eagle Harbor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Port Orchard Railway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Elliott Bay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Port Townsend Boat Haven (Port of PT)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Fisherman's Terminal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Port Washington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Foss Harbor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Roche Harbor Resort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Foss Landing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Rosario Resort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Harbor Island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Sagstad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Harbour Village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Seattle Yacht Club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Hell's Canyon Resort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Shilshole Bay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Hood Canal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Spencer's Landing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Islands Marine Center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Squalicum Harbor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LaConner Marina (Port of Skagit)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Stimson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Narrows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Swantown Marina (Port of Olympia)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Naval Station Everett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Tacoma Yacht Club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Oak Harbor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Winslow Wharf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Pleasant Harbor Marina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Salmon Bay Marine Center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5" marR="5761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338072"/>
          </a:xfrm>
        </p:spPr>
        <p:txBody>
          <a:bodyPr/>
          <a:lstStyle/>
          <a:p>
            <a:r>
              <a:rPr lang="en-US" dirty="0" smtClean="0"/>
              <a:t>Northwest Marine Trade Association</a:t>
            </a:r>
          </a:p>
          <a:p>
            <a:r>
              <a:rPr lang="en-US" dirty="0" smtClean="0"/>
              <a:t>Dept of Ecology Public Participation Grants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	</a:t>
            </a:r>
            <a:endParaRPr lang="en-US" dirty="0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533400" y="3352800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Contact:				</a:t>
            </a: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57200" y="4495800"/>
            <a:ext cx="8229600" cy="13380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barbara@pugetsoundkeeper.org</a:t>
            </a:r>
          </a:p>
          <a:p>
            <a:pPr marL="365760" marR="0" lvl="0" indent="-256032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206-297-7002			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Free, voluntary, incentive-based program in 25 states</a:t>
            </a:r>
          </a:p>
          <a:p>
            <a:r>
              <a:rPr lang="en-US" dirty="0" smtClean="0"/>
              <a:t>Encourages marina operators and recreational boaters to protect water quality by engaging in environmentally sound operating and maintenance procedures</a:t>
            </a:r>
          </a:p>
          <a:p>
            <a:r>
              <a:rPr lang="en-US" dirty="0" smtClean="0"/>
              <a:t>Offers information, guidance, and technical assistance to marina operators, local governments, and recreational boaters on Best Management Practices (BMPs) that can be used to prevent or reduce pollution</a:t>
            </a:r>
          </a:p>
          <a:p>
            <a:r>
              <a:rPr lang="en-US" dirty="0" smtClean="0"/>
              <a:t>Certified marinas are recognized for their environmental stewardship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Clean Marina Program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CM Program was based on EnviroStars, an incentive-based hazardous waste program in 7 Washington counties (Jefferson, King, Kitsap, Pierce, Skagit, Spokane, and Whatcom)</a:t>
            </a:r>
          </a:p>
          <a:p>
            <a:r>
              <a:rPr lang="en-US" dirty="0" smtClean="0"/>
              <a:t>Available to small-quantity hazardous waste generators</a:t>
            </a:r>
          </a:p>
          <a:p>
            <a:pPr lvl="0"/>
            <a:r>
              <a:rPr lang="en-US" dirty="0" smtClean="0"/>
              <a:t>750 businesses certified as EnviroStars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Clean Marina and EnviroStars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1995: First EnviroStars-Certified Marina (Elliott Bay Marina)</a:t>
            </a:r>
          </a:p>
          <a:p>
            <a:r>
              <a:rPr lang="en-US" dirty="0" smtClean="0"/>
              <a:t>2003: Three EnviroStars marina members </a:t>
            </a:r>
          </a:p>
          <a:p>
            <a:pPr lvl="0"/>
            <a:r>
              <a:rPr lang="en-US" dirty="0" smtClean="0"/>
              <a:t>2005, August: Clean Marina Washington announced </a:t>
            </a:r>
          </a:p>
          <a:p>
            <a:pPr lvl="0"/>
            <a:r>
              <a:rPr lang="en-US" dirty="0" smtClean="0"/>
              <a:t>2005, Fall: Thirteen marina members</a:t>
            </a:r>
          </a:p>
          <a:p>
            <a:pPr lvl="0"/>
            <a:r>
              <a:rPr lang="en-US" dirty="0" smtClean="0"/>
              <a:t>2011: 60 Certified Clean Marinas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Clean Marina WA History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Unique partnership between marine businesses, government agencies and environmental advocates:</a:t>
            </a:r>
          </a:p>
          <a:p>
            <a:pPr lvl="1"/>
            <a:r>
              <a:rPr lang="en-US" dirty="0" smtClean="0"/>
              <a:t>Four marina managers serve as chairs of the Steering Committee</a:t>
            </a:r>
          </a:p>
          <a:p>
            <a:pPr lvl="1"/>
            <a:r>
              <a:rPr lang="en-US" dirty="0" smtClean="0"/>
              <a:t>Puget Soundkeeper Alliance</a:t>
            </a:r>
          </a:p>
          <a:p>
            <a:pPr lvl="1"/>
            <a:r>
              <a:rPr lang="en-US" dirty="0" smtClean="0"/>
              <a:t>Northwest Marine Trade Association</a:t>
            </a:r>
          </a:p>
          <a:p>
            <a:pPr lvl="1"/>
            <a:r>
              <a:rPr lang="en-US" dirty="0" smtClean="0"/>
              <a:t>EnviroStars Cooperative</a:t>
            </a:r>
          </a:p>
          <a:p>
            <a:pPr lvl="1"/>
            <a:r>
              <a:rPr lang="en-US" dirty="0" smtClean="0"/>
              <a:t>Washington Dept of Ecology</a:t>
            </a:r>
          </a:p>
          <a:p>
            <a:pPr lvl="1"/>
            <a:r>
              <a:rPr lang="en-US" dirty="0" smtClean="0"/>
              <a:t>Washington Dept of Natural Resources</a:t>
            </a:r>
          </a:p>
          <a:p>
            <a:pPr lvl="1"/>
            <a:r>
              <a:rPr lang="en-US" dirty="0" smtClean="0"/>
              <a:t>Washington State Parks</a:t>
            </a:r>
          </a:p>
          <a:p>
            <a:pPr lvl="1"/>
            <a:r>
              <a:rPr lang="en-US" dirty="0" smtClean="0"/>
              <a:t>Washington Sea Grant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Clean Marina Washington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Certified by agencies as a leader in pollution prevention</a:t>
            </a:r>
          </a:p>
          <a:p>
            <a:r>
              <a:rPr lang="en-US" dirty="0" smtClean="0"/>
              <a:t>Communicate with tenants about pollution prevention</a:t>
            </a:r>
          </a:p>
          <a:p>
            <a:r>
              <a:rPr lang="en-US" dirty="0" smtClean="0"/>
              <a:t>Develop environmental policies and police them</a:t>
            </a:r>
          </a:p>
          <a:p>
            <a:r>
              <a:rPr lang="en-US" dirty="0" smtClean="0"/>
              <a:t>Improve practices and facilities to encourage pollution prevention and proper management of hazard materials and waste</a:t>
            </a:r>
          </a:p>
          <a:p>
            <a:r>
              <a:rPr lang="en-US" dirty="0" smtClean="0"/>
              <a:t>Provide leadership within the boating industry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Clean Marinas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Reduce waste disposal costs by implementing BMPs to reduce waste amounts</a:t>
            </a:r>
          </a:p>
          <a:p>
            <a:r>
              <a:rPr lang="en-US" sz="1600" dirty="0" smtClean="0"/>
              <a:t>Generate new sources of revenue- studies have shown that Clean Marinas can charge slightly higher slip fees and have fewer vacancies (NOAA)</a:t>
            </a:r>
          </a:p>
          <a:p>
            <a:r>
              <a:rPr lang="en-US" sz="1600" dirty="0" smtClean="0"/>
              <a:t>Receive free technical assistance- BMP guidelines and on-site visits are available</a:t>
            </a:r>
          </a:p>
          <a:p>
            <a:r>
              <a:rPr lang="en-US" sz="1600" dirty="0" smtClean="0"/>
              <a:t>Enjoy free publicity- Clean Marinas advertised through websites, boating guides, press releases, newsletters, etc.</a:t>
            </a:r>
          </a:p>
          <a:p>
            <a:r>
              <a:rPr lang="en-US" sz="1600" dirty="0" smtClean="0"/>
              <a:t>Attract knowledgeable customers- Clean Marinas are aesthetically pleasing facilities that can attract responsible clientele that will follow good boating practices</a:t>
            </a:r>
          </a:p>
          <a:p>
            <a:r>
              <a:rPr lang="en-US" sz="1600" dirty="0" smtClean="0"/>
              <a:t>Improve water quality and habitat for living resources- the marina and boating industry depends on clean waters and a healthy coastal environment for their continued success</a:t>
            </a:r>
          </a:p>
          <a:p>
            <a:r>
              <a:rPr lang="en-US" sz="1600" dirty="0" smtClean="0"/>
              <a:t>Demonstrates your marina is a good steward of the environment- fly the Clean Marina burgee, display Clean Marina signs and decals, use the Clean Marina logo on letterhead, etc.</a:t>
            </a:r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7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Benefits for Marinas Operators and Owners</a:t>
            </a:r>
            <a:endParaRPr lang="en-US" sz="37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Environmental Compliance</a:t>
            </a:r>
          </a:p>
          <a:p>
            <a:pPr lvl="0"/>
            <a:r>
              <a:rPr lang="en-US" dirty="0" smtClean="0"/>
              <a:t>Commitment to reduce Hazardous Waste</a:t>
            </a:r>
          </a:p>
          <a:p>
            <a:pPr lvl="0"/>
            <a:r>
              <a:rPr lang="en-US" dirty="0" smtClean="0"/>
              <a:t>Recordkeeping (MSDS, hazard waste, etc.)</a:t>
            </a:r>
          </a:p>
          <a:p>
            <a:pPr lvl="0"/>
            <a:r>
              <a:rPr lang="en-US" dirty="0" smtClean="0"/>
              <a:t>Effective use of BMPs</a:t>
            </a:r>
          </a:p>
          <a:p>
            <a:pPr lvl="0"/>
            <a:r>
              <a:rPr lang="en-US" dirty="0" smtClean="0"/>
              <a:t>Tenant policies and communications</a:t>
            </a:r>
          </a:p>
          <a:p>
            <a:pPr lvl="0"/>
            <a:r>
              <a:rPr lang="en-US" dirty="0" smtClean="0"/>
              <a:t>Community and Industry Leadership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Requirements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Call, email or visit website</a:t>
            </a:r>
          </a:p>
          <a:p>
            <a:pPr lvl="0"/>
            <a:r>
              <a:rPr lang="en-US" dirty="0" smtClean="0"/>
              <a:t>Fill out the application packet</a:t>
            </a:r>
          </a:p>
          <a:p>
            <a:pPr lvl="0"/>
            <a:r>
              <a:rPr lang="en-US" dirty="0" smtClean="0"/>
              <a:t>Schedule a site visit</a:t>
            </a:r>
          </a:p>
          <a:p>
            <a:pPr lvl="0"/>
            <a:r>
              <a:rPr lang="en-US" dirty="0" smtClean="0"/>
              <a:t>Implement recommendations</a:t>
            </a:r>
          </a:p>
          <a:p>
            <a:pPr lvl="0"/>
            <a:r>
              <a:rPr lang="en-US" dirty="0" smtClean="0"/>
              <a:t>Write one year goal(s)</a:t>
            </a:r>
          </a:p>
          <a:p>
            <a:pPr lvl="0"/>
            <a:r>
              <a:rPr lang="en-US" dirty="0" smtClean="0"/>
              <a:t>Get certified!  Two levels available:</a:t>
            </a:r>
          </a:p>
          <a:p>
            <a:pPr lvl="1"/>
            <a:r>
              <a:rPr lang="en-US" dirty="0" smtClean="0"/>
              <a:t>Clean Marina + 4 star EnviroStars where available</a:t>
            </a:r>
          </a:p>
          <a:p>
            <a:pPr lvl="1"/>
            <a:r>
              <a:rPr lang="en-US" dirty="0" smtClean="0"/>
              <a:t>Clean Marina with a Leadership Award + 5 star EnviroStars where available</a:t>
            </a:r>
          </a:p>
          <a:p>
            <a:pPr lvl="1"/>
            <a:r>
              <a:rPr lang="en-US" dirty="0" smtClean="0"/>
              <a:t>(3 star EnviroStars possible, but </a:t>
            </a:r>
            <a:r>
              <a:rPr lang="en-US" i="1" u="sng" dirty="0" smtClean="0"/>
              <a:t>not</a:t>
            </a:r>
            <a:r>
              <a:rPr lang="en-US" dirty="0" smtClean="0"/>
              <a:t> a Clean Marina)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become a Clean Marina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</TotalTime>
  <Words>887</Words>
  <Application>Microsoft Office PowerPoint</Application>
  <PresentationFormat>On-screen Show (4:3)</PresentationFormat>
  <Paragraphs>164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Slide 1</vt:lpstr>
      <vt:lpstr>The Clean Marina Program</vt:lpstr>
      <vt:lpstr>Clean Marina and EnviroStars</vt:lpstr>
      <vt:lpstr>Clean Marina WA History</vt:lpstr>
      <vt:lpstr>Clean Marina Washington</vt:lpstr>
      <vt:lpstr>Clean Marinas</vt:lpstr>
      <vt:lpstr>Benefits for Marinas Operators and Owners</vt:lpstr>
      <vt:lpstr>Program Requirements</vt:lpstr>
      <vt:lpstr>How to become a Clean Marina</vt:lpstr>
      <vt:lpstr>Clean Marina field representatives</vt:lpstr>
      <vt:lpstr>Resources Available</vt:lpstr>
      <vt:lpstr>Congratulations!  60 Certified Clean Marinas:</vt:lpstr>
      <vt:lpstr>Thank You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Clean Marina Washington</dc:title>
  <dc:creator>Barbara Owens</dc:creator>
  <cp:lastModifiedBy>test</cp:lastModifiedBy>
  <cp:revision>30</cp:revision>
  <dcterms:created xsi:type="dcterms:W3CDTF">2011-10-31T22:39:52Z</dcterms:created>
  <dcterms:modified xsi:type="dcterms:W3CDTF">2011-11-23T17:37:32Z</dcterms:modified>
</cp:coreProperties>
</file>